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6"/>
  </p:notesMasterIdLst>
  <p:sldIdLst>
    <p:sldId id="2146846642" r:id="rId3"/>
    <p:sldId id="256" r:id="rId4"/>
    <p:sldId id="257" r:id="rId5"/>
    <p:sldId id="2146846645" r:id="rId6"/>
    <p:sldId id="2146846646" r:id="rId7"/>
    <p:sldId id="2146846647" r:id="rId8"/>
    <p:sldId id="2146846648" r:id="rId9"/>
    <p:sldId id="272" r:id="rId10"/>
    <p:sldId id="273" r:id="rId11"/>
    <p:sldId id="274" r:id="rId12"/>
    <p:sldId id="2146846649" r:id="rId13"/>
    <p:sldId id="276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FFF"/>
    <a:srgbClr val="A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0159A-66F8-4CC6-BB7D-3DDB018349CF}" v="1" dt="2025-03-06T08:12:37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52EB-1AD3-475A-A521-A73369DAF7B8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C519-617E-43DC-8CB2-0DA69DD3A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5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c190bc4ce7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2c190bc4ce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415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054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923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629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58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99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285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6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745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08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37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K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22C3302-4C36-DA17-6749-B28C9A77EB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EE49C4-BBD9-C92C-DA99-22853C55A469}"/>
              </a:ext>
            </a:extLst>
          </p:cNvPr>
          <p:cNvSpPr txBox="1"/>
          <p:nvPr userDrawn="1"/>
        </p:nvSpPr>
        <p:spPr>
          <a:xfrm>
            <a:off x="809499" y="5677503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2485708"/>
            <a:ext cx="7655559" cy="9113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4651"/>
              </a:lnSpc>
              <a:buNone/>
              <a:defRPr sz="5760" b="1" i="0">
                <a:solidFill>
                  <a:srgbClr val="EEB1FF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B64EBCB7-2AF4-2300-DC6F-51EE539C89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3803" y="809398"/>
            <a:ext cx="1673538" cy="4725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4B0879C-00BB-6FBE-30A8-CE6FA6F9D8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29" y="3474654"/>
            <a:ext cx="8446347" cy="17299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87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  <a:lvl2pPr marL="424664" indent="0">
              <a:buNone/>
              <a:defRPr>
                <a:solidFill>
                  <a:schemeClr val="bg1"/>
                </a:solidFill>
              </a:defRPr>
            </a:lvl2pPr>
            <a:lvl3pPr marL="849328" indent="0">
              <a:buNone/>
              <a:defRPr>
                <a:solidFill>
                  <a:schemeClr val="bg1"/>
                </a:solidFill>
              </a:defRPr>
            </a:lvl3pPr>
            <a:lvl4pPr marL="1273991" indent="0">
              <a:buNone/>
              <a:defRPr>
                <a:solidFill>
                  <a:schemeClr val="bg1"/>
                </a:solidFill>
              </a:defRPr>
            </a:lvl4pPr>
            <a:lvl5pPr marL="16986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672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23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73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91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06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11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51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7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09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2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8774F5-4A4B-230A-995B-6A673D3AE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" name="Picture 1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xmlns="" id="{7E6DD9F5-7704-319C-9F43-9280D0BA44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264D5F-1876-8DC2-2AD3-C8FB7EA16A1F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B8E8AF8-6CA1-71ED-364A-02204A619369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8D7A979-467D-8867-0C30-BE8323B21D3A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0077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36C36A4-D218-56E8-FD55-2959CFF67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pic>
        <p:nvPicPr>
          <p:cNvPr id="15" name="Picture 1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xmlns="" id="{B0642955-EBA2-A21F-CE64-C18BE4F256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0EB6716-4C0E-BE1A-8D9A-1FA2EECF2788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CC5AA99-426E-C07B-E573-5AB5E8EC3E1F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9EEA2B-1987-CECE-3B0F-E69EC9647168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5499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E8D841A-AE0E-A113-3AF4-4163440739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79"/>
            <a:ext cx="12227426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xmlns="" id="{E4C23E13-553E-8CAC-30D2-ABB45243E3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4AE246-3507-2C60-3E77-80A401FFA0AE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865284-A704-B65E-8109-674A5BB60D55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B4518E-C8F6-238D-D450-7DCE9CF7D3B0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4973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27A378E-CCB9-B95E-EAF1-0FEA6A235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1" y="-4480"/>
            <a:ext cx="12227422" cy="68669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xmlns="" id="{33E13488-72FD-0E33-A6F2-2285D4FE5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51812D-08D5-7E1D-329A-428B9A0C47C1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987D53-071E-4607-B9BE-20C235A4D5CE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27B451-623C-0461-A1FC-AD6C9E436521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78537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2057431-02A3-DBC7-0B20-DC97998DC5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2" y="-4479"/>
            <a:ext cx="12227424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xmlns="" id="{6B9EBB17-2A21-6002-1A8E-2C46E0592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D917FE9-B869-D5C9-27E2-C7A269B03AE3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CCB4FD-61D0-6469-66C9-C80359A8B99A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E82BDD-6A39-728C-0DFC-83E37C5D096C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2639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62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4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7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7EA123B2-AC32-37EE-21E1-ED6807070821}"/>
              </a:ext>
            </a:extLst>
          </p:cNvPr>
          <p:cNvSpPr txBox="1">
            <a:spLocks/>
          </p:cNvSpPr>
          <p:nvPr userDrawn="1"/>
        </p:nvSpPr>
        <p:spPr>
          <a:xfrm>
            <a:off x="11702754" y="6582541"/>
            <a:ext cx="489246" cy="1869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49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743" b="0" i="0" u="none" strike="noStrike" kern="1200" cap="none" spc="0" normalizeH="0" baseline="0" noProof="0" smtClean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 Medium" panose="020B0503030202060203" pitchFamily="34" charset="77"/>
                <a:ea typeface="+mn-ea"/>
                <a:cs typeface="+mn-cs"/>
              </a:rPr>
              <a:pPr marL="0" marR="0" lvl="0" indent="0" algn="l" defTabSz="8493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43" b="0" i="0" u="none" strike="noStrike" kern="120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 Medium" panose="020B050303020206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98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849328" rtl="0" eaLnBrk="1" latinLnBrk="0" hangingPunct="1">
        <a:lnSpc>
          <a:spcPct val="90000"/>
        </a:lnSpc>
        <a:spcBef>
          <a:spcPct val="0"/>
        </a:spcBef>
        <a:buNone/>
        <a:defRPr sz="4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332" indent="-212332" algn="l" defTabSz="849328" rtl="0" eaLnBrk="1" latinLnBrk="0" hangingPunct="1">
        <a:lnSpc>
          <a:spcPct val="90000"/>
        </a:lnSpc>
        <a:spcBef>
          <a:spcPts val="929"/>
        </a:spcBef>
        <a:buFont typeface="Arial" panose="020B0604020202020204" pitchFamily="34" charset="0"/>
        <a:buChar char="•"/>
        <a:defRPr sz="2601" kern="1200">
          <a:solidFill>
            <a:schemeClr val="tx1"/>
          </a:solidFill>
          <a:latin typeface="+mn-lt"/>
          <a:ea typeface="+mn-ea"/>
          <a:cs typeface="+mn-cs"/>
        </a:defRPr>
      </a:lvl1pPr>
      <a:lvl2pPr marL="636996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2229" kern="1200">
          <a:solidFill>
            <a:schemeClr val="tx1"/>
          </a:solidFill>
          <a:latin typeface="+mn-lt"/>
          <a:ea typeface="+mn-ea"/>
          <a:cs typeface="+mn-cs"/>
        </a:defRPr>
      </a:lvl2pPr>
      <a:lvl3pPr marL="1061660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3pPr>
      <a:lvl4pPr marL="1486323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910987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335651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760315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3184978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609642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1pPr>
      <a:lvl2pPr marL="424664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2pPr>
      <a:lvl3pPr marL="849328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3pPr>
      <a:lvl4pPr marL="1273992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698655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123319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547983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2972646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39731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81">
          <p15:clr>
            <a:srgbClr val="F26B43"/>
          </p15:clr>
        </p15:guide>
        <p15:guide id="2" pos="36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86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treamlit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scikit-learn.org/" TargetMode="External"/><Relationship Id="rId5" Type="http://schemas.openxmlformats.org/officeDocument/2006/relationships/hyperlink" Target="https://docs.sqlalchemy.org/" TargetMode="External"/><Relationship Id="rId4" Type="http://schemas.openxmlformats.org/officeDocument/2006/relationships/hyperlink" Target="https://fastapi.tiangolo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jpg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95AAD14-DF38-9B8A-07AF-02BF5753C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634" y="2194560"/>
            <a:ext cx="6408782" cy="1920240"/>
          </a:xfrm>
        </p:spPr>
        <p:txBody>
          <a:bodyPr/>
          <a:lstStyle/>
          <a:p>
            <a:pPr>
              <a:lnSpc>
                <a:spcPts val="4797"/>
              </a:lnSpc>
            </a:pPr>
            <a:r>
              <a:rPr lang="en-US" dirty="0"/>
              <a:t>Hack the Future:</a:t>
            </a:r>
          </a:p>
          <a:p>
            <a:pPr>
              <a:lnSpc>
                <a:spcPts val="4797"/>
              </a:lnSpc>
            </a:pPr>
            <a:r>
              <a:rPr lang="en-US" dirty="0"/>
              <a:t>A Gen AI Sprint </a:t>
            </a:r>
            <a:br>
              <a:rPr lang="en-US" dirty="0"/>
            </a:br>
            <a:r>
              <a:rPr lang="en-US" dirty="0"/>
              <a:t>Powered by Data</a:t>
            </a:r>
          </a:p>
        </p:txBody>
      </p:sp>
    </p:spTree>
    <p:extLst>
      <p:ext uri="{BB962C8B-B14F-4D97-AF65-F5344CB8AC3E}">
        <p14:creationId xmlns:p14="http://schemas.microsoft.com/office/powerpoint/2010/main" val="379444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xmlns="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Demo video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5" name="Demo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7924" y="900753"/>
            <a:ext cx="9405640" cy="52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=""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479123" y="680113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 smtClean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Conclusion</a:t>
            </a:r>
            <a:endParaRPr lang="en-GB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9810" y="1742286"/>
            <a:ext cx="997651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	Our </a:t>
            </a:r>
            <a:r>
              <a:rPr lang="en-US" sz="2000" dirty="0"/>
              <a:t>multi-agent AI system offers a </a:t>
            </a:r>
            <a:r>
              <a:rPr lang="en-US" sz="2000" b="1" dirty="0"/>
              <a:t>comprehensive, real-time support network</a:t>
            </a:r>
            <a:r>
              <a:rPr lang="en-US" sz="2000" dirty="0"/>
              <a:t> for elderly individuals living independently. By integrating intelligent agents for health monitoring, safety detection, daily reminders, and communication, the system ensures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Improved health outcomes</a:t>
            </a:r>
            <a:r>
              <a:rPr lang="en-US" sz="2000" dirty="0"/>
              <a:t> through continuous tracking and timely alerts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Enhanced safety</a:t>
            </a:r>
            <a:r>
              <a:rPr lang="en-US" sz="2000" dirty="0"/>
              <a:t> via smart behavior detection and emergency response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Increased independence</a:t>
            </a:r>
            <a:r>
              <a:rPr lang="en-US" sz="2000" dirty="0"/>
              <a:t> with personalized reminders and voice interactions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Stronger caregiver collaboration</a:t>
            </a:r>
            <a:r>
              <a:rPr lang="en-US" sz="2000" dirty="0"/>
              <a:t> through centralized dashboards and notifications</a:t>
            </a:r>
          </a:p>
          <a:p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This </a:t>
            </a:r>
            <a:r>
              <a:rPr lang="en-US" sz="2000" dirty="0"/>
              <a:t>solution directly addresses the problem statement by combining </a:t>
            </a:r>
            <a:r>
              <a:rPr lang="en-US" sz="2000" b="1" dirty="0"/>
              <a:t>AI, </a:t>
            </a:r>
            <a:r>
              <a:rPr lang="en-US" sz="2000" b="1" dirty="0" err="1"/>
              <a:t>IoT</a:t>
            </a:r>
            <a:r>
              <a:rPr lang="en-US" sz="2000" b="1" dirty="0"/>
              <a:t>, and communication tools</a:t>
            </a:r>
            <a:r>
              <a:rPr lang="en-US" sz="2000" dirty="0"/>
              <a:t> into a scalable, deployable system—delivering </a:t>
            </a:r>
            <a:r>
              <a:rPr lang="en-US" sz="2000" b="1" dirty="0"/>
              <a:t>peace of mind</a:t>
            </a:r>
            <a:r>
              <a:rPr lang="en-US" sz="2000" dirty="0"/>
              <a:t> to families and </a:t>
            </a:r>
            <a:r>
              <a:rPr lang="en-US" sz="2000" b="1" dirty="0"/>
              <a:t>a better quality of life</a:t>
            </a:r>
            <a:r>
              <a:rPr lang="en-US" sz="2000" dirty="0"/>
              <a:t> for the elderly.</a:t>
            </a:r>
          </a:p>
        </p:txBody>
      </p:sp>
    </p:spTree>
    <p:extLst>
      <p:ext uri="{BB962C8B-B14F-4D97-AF65-F5344CB8AC3E}">
        <p14:creationId xmlns:p14="http://schemas.microsoft.com/office/powerpoint/2010/main" val="21306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xmlns="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References/Other details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9073" y="1357565"/>
            <a:ext cx="3091424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hlinkClick r:id="rId3"/>
              </a:rPr>
              <a:t>https://docs.streamlit.io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://fastapi.tiangolo.com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://docs.sqlalchemy.org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://docs.sqlalchemy.org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://scikit-learn.org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367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 descr="5.png"/>
          <p:cNvPicPr preferRelativeResize="0"/>
          <p:nvPr/>
        </p:nvPicPr>
        <p:blipFill rotWithShape="1">
          <a:blip r:embed="rId3">
            <a:alphaModFix/>
          </a:blip>
          <a:srcRect l="37699" t="55828" r="25355"/>
          <a:stretch/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descr="5.png"/>
          <p:cNvPicPr preferRelativeResize="0"/>
          <p:nvPr/>
        </p:nvPicPr>
        <p:blipFill rotWithShape="1">
          <a:blip r:embed="rId3">
            <a:alphaModFix amt="55980"/>
          </a:blip>
          <a:srcRect l="12849" r="46909" b="51453"/>
          <a:stretch/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325000" y="2166600"/>
            <a:ext cx="4850000" cy="1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7333" kern="0" dirty="0">
                <a:solidFill>
                  <a:srgbClr val="FFFFFF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Thank You</a:t>
            </a:r>
            <a:endParaRPr sz="2933" kern="0" dirty="0">
              <a:solidFill>
                <a:srgbClr val="FFFFFF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5.png"/>
          <p:cNvPicPr preferRelativeResize="0"/>
          <p:nvPr/>
        </p:nvPicPr>
        <p:blipFill rotWithShape="1">
          <a:blip r:embed="rId3">
            <a:alphaModFix/>
          </a:blip>
          <a:srcRect l="37699" t="55828" r="25355"/>
          <a:stretch/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 descr="5.png"/>
          <p:cNvPicPr preferRelativeResize="0"/>
          <p:nvPr/>
        </p:nvPicPr>
        <p:blipFill rotWithShape="1">
          <a:blip r:embed="rId3">
            <a:alphaModFix amt="55980"/>
          </a:blip>
          <a:srcRect l="12849" r="46909" b="51453"/>
          <a:stretch/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1325000" y="3014543"/>
            <a:ext cx="9746921" cy="306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GB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  <a:t>The template should consist of the following and it is mandated to be used by your team for submitting your innovative ideas/solutions.</a:t>
            </a:r>
            <a:br>
              <a:rPr lang="en-GB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</a:br>
            <a:r>
              <a:rPr lang="en-GB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  <a:t/>
            </a:r>
            <a:br>
              <a:rPr lang="en-GB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</a:br>
            <a:r>
              <a:rPr lang="en-US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  <a:t>Follow file naming format: Team </a:t>
            </a:r>
            <a:r>
              <a:rPr lang="en-US" sz="2533" kern="0" dirty="0" err="1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  <a:t>name_Idea</a:t>
            </a:r>
            <a:r>
              <a:rPr lang="en-US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  <a:t> Name.pptx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2533" kern="0" dirty="0">
              <a:solidFill>
                <a:srgbClr val="FFFFFF"/>
              </a:solidFill>
              <a:latin typeface="Graphik" panose="020B0503030202060203" pitchFamily="34" charset="0"/>
              <a:ea typeface="Google Sans"/>
              <a:cs typeface="Google Sans"/>
              <a:sym typeface="Google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533" kern="0" dirty="0">
              <a:solidFill>
                <a:srgbClr val="FFFFFF"/>
              </a:solidFill>
              <a:latin typeface="Graphik" panose="020B0503030202060203" pitchFamily="34" charset="0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1325000" y="2166600"/>
            <a:ext cx="6842649" cy="84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7333" kern="0" dirty="0">
                <a:solidFill>
                  <a:srgbClr val="FFFFFF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Guidelines</a:t>
            </a:r>
            <a:endParaRPr sz="2933" kern="0" dirty="0">
              <a:solidFill>
                <a:srgbClr val="FFFFFF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-16400" y="2365236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86877"/>
          <a:stretch/>
        </p:blipFill>
        <p:spPr>
          <a:xfrm>
            <a:off x="1" y="0"/>
            <a:ext cx="12192004" cy="89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right light in the sky&#10;&#10;AI-generated content may be incorrect.">
            <a:extLst>
              <a:ext uri="{FF2B5EF4-FFF2-40B4-BE49-F238E27FC236}">
                <a16:creationId xmlns:a16="http://schemas.microsoft.com/office/drawing/2014/main" xmlns="" id="{FE4E1242-A2E1-CE79-930C-1CDFA9834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3706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52ED2C4-F73E-CF5A-BF7C-0A430F065734}"/>
              </a:ext>
            </a:extLst>
          </p:cNvPr>
          <p:cNvGrpSpPr/>
          <p:nvPr/>
        </p:nvGrpSpPr>
        <p:grpSpPr>
          <a:xfrm>
            <a:off x="1482400" y="1655833"/>
            <a:ext cx="2966257" cy="440017"/>
            <a:chOff x="415600" y="1568886"/>
            <a:chExt cx="2966257" cy="4400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98BFF640-EAAB-CF3A-4C85-790407726C03}"/>
                </a:ext>
              </a:extLst>
            </p:cNvPr>
            <p:cNvSpPr/>
            <p:nvPr/>
          </p:nvSpPr>
          <p:spPr>
            <a:xfrm>
              <a:off x="415600" y="1568886"/>
              <a:ext cx="2966257" cy="440017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0C1551D-3641-BAF5-9579-63C60DB1ED33}"/>
                </a:ext>
              </a:extLst>
            </p:cNvPr>
            <p:cNvSpPr txBox="1"/>
            <p:nvPr/>
          </p:nvSpPr>
          <p:spPr>
            <a:xfrm>
              <a:off x="633859" y="1604228"/>
              <a:ext cx="2579004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b="0" i="0" dirty="0">
                  <a:solidFill>
                    <a:srgbClr val="EBB0FE"/>
                  </a:solidFill>
                  <a:latin typeface="Graphik Medium" panose="020B0503030202060203" pitchFamily="34" charset="77"/>
                </a:rPr>
                <a:t>Data and AI Week</a:t>
              </a:r>
            </a:p>
          </p:txBody>
        </p:sp>
      </p:grpSp>
      <p:pic>
        <p:nvPicPr>
          <p:cNvPr id="5" name="Picture 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xmlns="" id="{5F713958-C4C7-780B-FFFD-8F410CF44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07" y="602264"/>
            <a:ext cx="713410" cy="786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8A4F854-78AF-BC25-0565-685458E792EF}"/>
              </a:ext>
            </a:extLst>
          </p:cNvPr>
          <p:cNvSpPr/>
          <p:nvPr/>
        </p:nvSpPr>
        <p:spPr>
          <a:xfrm>
            <a:off x="924152" y="4315279"/>
            <a:ext cx="1443661" cy="1471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4" name="Picture Placeholder 75">
            <a:extLst>
              <a:ext uri="{FF2B5EF4-FFF2-40B4-BE49-F238E27FC236}">
                <a16:creationId xmlns:a16="http://schemas.microsoft.com/office/drawing/2014/main" xmlns="" id="{E1450585-6EEC-BB84-99B7-41D3C283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7" y="4075184"/>
            <a:ext cx="1414117" cy="1622320"/>
          </a:xfrm>
          <a:prstGeom prst="rect">
            <a:avLst/>
          </a:prstGeom>
        </p:spPr>
      </p:pic>
      <p:sp>
        <p:nvSpPr>
          <p:cNvPr id="15" name="Text Placeholder 27">
            <a:extLst>
              <a:ext uri="{FF2B5EF4-FFF2-40B4-BE49-F238E27FC236}">
                <a16:creationId xmlns:a16="http://schemas.microsoft.com/office/drawing/2014/main" xmlns="" id="{4E6E6483-22B8-8DE4-F4D4-3D22A89DA1A7}"/>
              </a:ext>
            </a:extLst>
          </p:cNvPr>
          <p:cNvSpPr txBox="1">
            <a:spLocks/>
          </p:cNvSpPr>
          <p:nvPr/>
        </p:nvSpPr>
        <p:spPr>
          <a:xfrm>
            <a:off x="270905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 err="1" smtClean="0">
                <a:latin typeface="Graphik"/>
              </a:rPr>
              <a:t>Aruna</a:t>
            </a:r>
            <a:r>
              <a:rPr lang="en-GB" sz="2000" dirty="0" smtClean="0">
                <a:latin typeface="Graphik"/>
              </a:rPr>
              <a:t> M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4EEB873-68EC-21FA-6C9C-02DF57531577}"/>
              </a:ext>
            </a:extLst>
          </p:cNvPr>
          <p:cNvSpPr/>
          <p:nvPr/>
        </p:nvSpPr>
        <p:spPr>
          <a:xfrm>
            <a:off x="6630036" y="4315279"/>
            <a:ext cx="1481237" cy="1471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Photo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0E780D7-8359-373C-8C58-C27EB0044A3A}"/>
              </a:ext>
            </a:extLst>
          </p:cNvPr>
          <p:cNvCxnSpPr/>
          <p:nvPr/>
        </p:nvCxnSpPr>
        <p:spPr>
          <a:xfrm>
            <a:off x="2694666" y="4818998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Placeholder 75">
            <a:extLst>
              <a:ext uri="{FF2B5EF4-FFF2-40B4-BE49-F238E27FC236}">
                <a16:creationId xmlns:a16="http://schemas.microsoft.com/office/drawing/2014/main" xmlns="" id="{6C7C6447-C3A7-8373-190C-583E8C3360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67" y="4069380"/>
            <a:ext cx="1473721" cy="1609253"/>
          </a:xfrm>
          <a:prstGeom prst="rect">
            <a:avLst/>
          </a:prstGeom>
        </p:spPr>
      </p:pic>
      <p:sp>
        <p:nvSpPr>
          <p:cNvPr id="24" name="Text Placeholder 27">
            <a:extLst>
              <a:ext uri="{FF2B5EF4-FFF2-40B4-BE49-F238E27FC236}">
                <a16:creationId xmlns:a16="http://schemas.microsoft.com/office/drawing/2014/main" xmlns="" id="{D04596E6-8892-485C-27A3-05953A7C9A22}"/>
              </a:ext>
            </a:extLst>
          </p:cNvPr>
          <p:cNvSpPr txBox="1">
            <a:spLocks/>
          </p:cNvSpPr>
          <p:nvPr/>
        </p:nvSpPr>
        <p:spPr>
          <a:xfrm>
            <a:off x="836690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 err="1" smtClean="0">
                <a:latin typeface="Graphik"/>
              </a:rPr>
              <a:t>Gomathi</a:t>
            </a:r>
            <a:r>
              <a:rPr lang="en-GB" sz="2000" dirty="0" smtClean="0">
                <a:latin typeface="Graphik"/>
              </a:rPr>
              <a:t> K.S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itle 17">
            <a:extLst>
              <a:ext uri="{FF2B5EF4-FFF2-40B4-BE49-F238E27FC236}">
                <a16:creationId xmlns:a16="http://schemas.microsoft.com/office/drawing/2014/main" xmlns="" id="{9240FEF2-AAA6-406E-1BEC-B220846E54E6}"/>
              </a:ext>
            </a:extLst>
          </p:cNvPr>
          <p:cNvSpPr txBox="1">
            <a:spLocks/>
          </p:cNvSpPr>
          <p:nvPr/>
        </p:nvSpPr>
        <p:spPr>
          <a:xfrm>
            <a:off x="255225" y="2867440"/>
            <a:ext cx="11430000" cy="7264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latin typeface="Graphik" panose="020B0503030202060203" pitchFamily="34" charset="0"/>
              </a:rPr>
              <a:t>Team details</a:t>
            </a:r>
            <a:endParaRPr lang="en-GB" b="1" kern="0" dirty="0">
              <a:latin typeface="Graphik" panose="020B0503030202060203" pitchFamily="34" charset="0"/>
            </a:endParaRPr>
          </a:p>
        </p:txBody>
      </p:sp>
      <p:graphicFrame>
        <p:nvGraphicFramePr>
          <p:cNvPr id="26" name="Table 2">
            <a:extLst>
              <a:ext uri="{FF2B5EF4-FFF2-40B4-BE49-F238E27FC236}">
                <a16:creationId xmlns:a16="http://schemas.microsoft.com/office/drawing/2014/main" xmlns="" id="{8E054308-2CF0-5FCF-1076-92BF42D93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4081"/>
              </p:ext>
            </p:extLst>
          </p:nvPr>
        </p:nvGraphicFramePr>
        <p:xfrm>
          <a:off x="319038" y="3342942"/>
          <a:ext cx="11617737" cy="378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82355">
                  <a:extLst>
                    <a:ext uri="{9D8B030D-6E8A-4147-A177-3AD203B41FA5}">
                      <a16:colId xmlns:a16="http://schemas.microsoft.com/office/drawing/2014/main" xmlns="" val="129918070"/>
                    </a:ext>
                  </a:extLst>
                </a:gridCol>
                <a:gridCol w="7235382">
                  <a:extLst>
                    <a:ext uri="{9D8B030D-6E8A-4147-A177-3AD203B41FA5}">
                      <a16:colId xmlns:a16="http://schemas.microsoft.com/office/drawing/2014/main" xmlns="" val="1188269312"/>
                    </a:ext>
                  </a:extLst>
                </a:gridCol>
              </a:tblGrid>
              <a:tr h="3784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100FF"/>
                          </a:solidFill>
                        </a:rPr>
                        <a:t>TEAM NAME</a:t>
                      </a:r>
                      <a:r>
                        <a:rPr lang="en-US" sz="1400" dirty="0" smtClean="0">
                          <a:solidFill>
                            <a:srgbClr val="A100FF"/>
                          </a:solidFill>
                        </a:rPr>
                        <a:t>:  </a:t>
                      </a:r>
                      <a:r>
                        <a:rPr lang="en-US" sz="1400" b="1" dirty="0" err="1" smtClean="0"/>
                        <a:t>CareNetics</a:t>
                      </a:r>
                      <a:endParaRPr lang="en-US" sz="1400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4512452"/>
                  </a:ext>
                </a:extLst>
              </a:tr>
            </a:tbl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7A76A20A-7BD6-686D-E50A-3F3B987047E1}"/>
              </a:ext>
            </a:extLst>
          </p:cNvPr>
          <p:cNvCxnSpPr/>
          <p:nvPr/>
        </p:nvCxnSpPr>
        <p:spPr>
          <a:xfrm>
            <a:off x="8366900" y="4799296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33F1F646-1803-1F15-C7A9-B2F81812B2C2}"/>
              </a:ext>
            </a:extLst>
          </p:cNvPr>
          <p:cNvSpPr txBox="1">
            <a:spLocks/>
          </p:cNvSpPr>
          <p:nvPr/>
        </p:nvSpPr>
        <p:spPr>
          <a:xfrm>
            <a:off x="1390468" y="440837"/>
            <a:ext cx="5492195" cy="13529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797"/>
              </a:lnSpc>
            </a:pP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Hack the Future: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A Gen AI Sprint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Powered by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14">
            <a:extLst>
              <a:ext uri="{FF2B5EF4-FFF2-40B4-BE49-F238E27FC236}">
                <a16:creationId xmlns:a16="http://schemas.microsoft.com/office/drawing/2014/main" xmlns="" id="{321B8FFC-3ACD-A63B-7FE8-C3E8D22CF879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Entry Submission Summary</a:t>
            </a:r>
            <a:endParaRPr sz="1200" b="1" kern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8330E63F-7543-6F17-0E7C-48BE4A302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66403"/>
              </p:ext>
            </p:extLst>
          </p:nvPr>
        </p:nvGraphicFramePr>
        <p:xfrm>
          <a:off x="323868" y="990600"/>
          <a:ext cx="11544264" cy="5267325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2918953">
                  <a:extLst>
                    <a:ext uri="{9D8B030D-6E8A-4147-A177-3AD203B41FA5}">
                      <a16:colId xmlns:a16="http://schemas.microsoft.com/office/drawing/2014/main" xmlns="" val="562209318"/>
                    </a:ext>
                  </a:extLst>
                </a:gridCol>
                <a:gridCol w="8625311">
                  <a:extLst>
                    <a:ext uri="{9D8B030D-6E8A-4147-A177-3AD203B41FA5}">
                      <a16:colId xmlns:a16="http://schemas.microsoft.com/office/drawing/2014/main" xmlns="" val="400706380"/>
                    </a:ext>
                  </a:extLst>
                </a:gridCol>
              </a:tblGrid>
              <a:tr h="82867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Idea Title</a:t>
                      </a:r>
                      <a:r>
                        <a:rPr lang="en-US" dirty="0">
                          <a:latin typeface="Graphik" panose="020B0503030202060203" pitchFamily="34" charset="0"/>
                        </a:rPr>
                        <a:t/>
                      </a:r>
                      <a:br>
                        <a:rPr lang="en-US" dirty="0">
                          <a:latin typeface="Graphik" panose="020B0503030202060203" pitchFamily="34" charset="0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  <a:sym typeface="Arial"/>
                        </a:rPr>
                        <a:t>(Provide a concise and impactful title for your idea.)</a:t>
                      </a:r>
                      <a:endParaRPr lang="en-US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Connected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Care: Transforming Elderly Support with Multi-Agent AI Systems</a:t>
                      </a:r>
                      <a:endParaRPr lang="en-US" b="1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6812125"/>
                  </a:ext>
                </a:extLst>
              </a:tr>
              <a:tr h="816769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raphik" panose="020B0503030202060203" pitchFamily="34" charset="0"/>
                        </a:rPr>
                        <a:t>Team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                            </a:t>
                      </a:r>
                      <a:r>
                        <a:rPr lang="en-US" sz="2400" b="1" dirty="0" err="1" smtClean="0"/>
                        <a:t>CareNetics</a:t>
                      </a:r>
                      <a:endParaRPr lang="en-US" sz="2400" b="1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59433584"/>
                  </a:ext>
                </a:extLst>
              </a:tr>
              <a:tr h="184070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Problem Statement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dirty="0" smtClean="0">
                        <a:latin typeface="Graphik"/>
                      </a:endParaRPr>
                    </a:p>
                    <a:p>
                      <a:endParaRPr lang="en-IN" sz="1800" dirty="0" smtClean="0">
                        <a:latin typeface="Graphik"/>
                      </a:endParaRPr>
                    </a:p>
                    <a:p>
                      <a:endParaRPr lang="en-IN" sz="1800" dirty="0" smtClean="0">
                        <a:latin typeface="Graphik"/>
                      </a:endParaRPr>
                    </a:p>
                    <a:p>
                      <a:r>
                        <a:rPr lang="en-IN" sz="1800" b="1" dirty="0" smtClean="0">
                          <a:latin typeface="Graphik"/>
                        </a:rPr>
                        <a:t>Empowering </a:t>
                      </a:r>
                      <a:r>
                        <a:rPr lang="en-IN" sz="1800" b="1" dirty="0">
                          <a:latin typeface="Graphik"/>
                        </a:rPr>
                        <a:t>Elderly Care with multi agent AI </a:t>
                      </a:r>
                      <a:r>
                        <a:rPr lang="en-IN" sz="1800" b="1" dirty="0" smtClean="0">
                          <a:latin typeface="Graphik"/>
                        </a:rPr>
                        <a:t>system</a:t>
                      </a:r>
                      <a:endParaRPr lang="en-IN" sz="1800" b="1" dirty="0">
                        <a:latin typeface="Graphi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743077"/>
                  </a:ext>
                </a:extLst>
              </a:tr>
              <a:tr h="178117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Proposed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Our solution is a collaborative multi-agent AI system designed to support independent elderly living by offering real-time health monitoring, behavioral analysis, emergency alerts, and personalized reminders, while fostering continuous engagement between caregivers, healthcare providers, and family members for holistic and responsive care</a:t>
                      </a:r>
                      <a:endParaRPr lang="en-US" b="1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66236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37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xmlns="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Problem Statement 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C86FBE-9782-E122-C2C5-8AC9D931E56E}"/>
              </a:ext>
            </a:extLst>
          </p:cNvPr>
          <p:cNvSpPr txBox="1"/>
          <p:nvPr/>
        </p:nvSpPr>
        <p:spPr>
          <a:xfrm>
            <a:off x="509047" y="1199378"/>
            <a:ext cx="105957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With the global elderly population rapidly increasing, ensuring the safety, health, and emotional well-being of seniors living independently has become a pressing challenge. Many face risks such as medical emergencies, missed medications, cognitive decline, or loneliness—often without timely support or supervision.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Current care systems are often reactive, fragmented, and lack real-time collaboration between family members, caregivers, and healthcare providers. Moreover, most technological solutions are either too complex for seniors or fail to integrate the full spectrum of care needs.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There is a critical need for an intelligent, collaborative, and easy-to-use system that empowers elderly individuals to live independently, while ensuring peace of mind for their support networks through proactive monitoring, timely alerts, routine management, and social engagement.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3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xmlns="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Proposed Solution </a:t>
            </a:r>
            <a:r>
              <a:rPr lang="en-US" sz="2667" b="1" kern="0" dirty="0" smtClean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Overview</a:t>
            </a:r>
            <a:endParaRPr lang="en-US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976FC1-1810-66D8-6D70-EBEFE5112F6E}"/>
              </a:ext>
            </a:extLst>
          </p:cNvPr>
          <p:cNvSpPr txBox="1"/>
          <p:nvPr/>
        </p:nvSpPr>
        <p:spPr>
          <a:xfrm>
            <a:off x="518474" y="1331088"/>
            <a:ext cx="102092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dirty="0"/>
              <a:t>We propose the development of a </a:t>
            </a:r>
            <a:r>
              <a:rPr lang="en-US" b="1" dirty="0"/>
              <a:t>Multi-Agent AI System</a:t>
            </a:r>
            <a:r>
              <a:rPr lang="en-US" dirty="0"/>
              <a:t> designed to enhance elderly care by delivering real-time, intelligent support to individuals living independently. This system leverages a network of specialized AI agents, each responsible for a specific aspect of care—such as health monitoring, routine reminders, behavior analysis, emergency detection, and social engagement.</a:t>
            </a:r>
          </a:p>
          <a:p>
            <a:pPr algn="just">
              <a:buNone/>
            </a:pPr>
            <a:r>
              <a:rPr lang="en-US" dirty="0"/>
              <a:t>Key features include: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Real-time Health Monitoring</a:t>
            </a:r>
            <a:r>
              <a:rPr lang="en-US" dirty="0"/>
              <a:t>: Tracks vital signs and activity using wearable or ambient sensors, detecting anomalies such as falls or unusual behavior.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Smart Alerts &amp; Emergency Response</a:t>
            </a:r>
            <a:r>
              <a:rPr lang="en-US" dirty="0"/>
              <a:t>: Immediately notifies caregivers, healthcare providers, or family in case of critical events.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Personalized Reminders</a:t>
            </a:r>
            <a:r>
              <a:rPr lang="en-US" dirty="0"/>
              <a:t>: Helps manage daily tasks like medication intake, appointments, hydration, and physical activity.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Social &amp; Emotional Support</a:t>
            </a:r>
            <a:r>
              <a:rPr lang="en-US" dirty="0"/>
              <a:t>: Promotes engagement through virtual interactions, companionship agents, and scheduled check-ins to reduce isolation.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Collaborative Care Network</a:t>
            </a:r>
            <a:r>
              <a:rPr lang="en-US" dirty="0"/>
              <a:t>: Seamlessly connects family members, caregivers, and doctors through a shared dashboard, ensuring coordinated care.</a:t>
            </a:r>
          </a:p>
          <a:p>
            <a:pPr algn="just"/>
            <a:r>
              <a:rPr lang="en-US" dirty="0"/>
              <a:t>By combining autonomy, intelligence, and connectivity, this multi-agent system empowers elderly individuals to live safely and confidently—while keeping their support network informed and involved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6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xmlns="" id="{AB77DFBE-3C54-4522-B5C5-3BB4462B5C4E}"/>
              </a:ext>
            </a:extLst>
          </p:cNvPr>
          <p:cNvSpPr txBox="1"/>
          <p:nvPr/>
        </p:nvSpPr>
        <p:spPr>
          <a:xfrm>
            <a:off x="323868" y="461749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b="1" kern="0" dirty="0">
                <a:solidFill>
                  <a:srgbClr val="000000"/>
                </a:solidFill>
                <a:latin typeface="Graphik" panose="020B0503030202060203" pitchFamily="34" charset="0"/>
                <a:sym typeface="Arial"/>
              </a:rPr>
              <a:t>Technologies </a:t>
            </a:r>
            <a:r>
              <a:rPr lang="en-IN" sz="2667" b="1" kern="0" dirty="0" smtClean="0">
                <a:solidFill>
                  <a:srgbClr val="000000"/>
                </a:solidFill>
                <a:latin typeface="Graphik" panose="020B0503030202060203" pitchFamily="34" charset="0"/>
                <a:sym typeface="Arial"/>
              </a:rPr>
              <a:t>Used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05551" y="1439116"/>
            <a:ext cx="1035207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SPADE (Python)</a:t>
            </a:r>
            <a:r>
              <a:rPr lang="en-US" dirty="0"/>
              <a:t> – For building intelligent multi-agent systems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IoT</a:t>
            </a:r>
            <a:r>
              <a:rPr lang="en-US" b="1" dirty="0"/>
              <a:t> Devices &amp; Wearables</a:t>
            </a:r>
            <a:r>
              <a:rPr lang="en-US" dirty="0"/>
              <a:t> – Real-time health monitoring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OpenCV</a:t>
            </a:r>
            <a:r>
              <a:rPr lang="en-US" b="1" dirty="0"/>
              <a:t> &amp; YOLOv8</a:t>
            </a:r>
            <a:r>
              <a:rPr lang="en-US" dirty="0"/>
              <a:t> – Fall and behavior detection via vision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Text-to-Speech &amp; Voice Assistants</a:t>
            </a:r>
            <a:r>
              <a:rPr lang="en-US" dirty="0"/>
              <a:t> – Reminder delivery (Google TTS, Alexa SDK)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Firebase</a:t>
            </a:r>
            <a:r>
              <a:rPr lang="en-US" dirty="0" smtClean="0"/>
              <a:t> </a:t>
            </a:r>
            <a:r>
              <a:rPr lang="en-US" dirty="0"/>
              <a:t>– Emergency alerts and push notifications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MongoDB / Firebase</a:t>
            </a:r>
            <a:r>
              <a:rPr lang="en-US" dirty="0"/>
              <a:t> – Secure data storage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FastAPI</a:t>
            </a:r>
            <a:r>
              <a:rPr lang="en-US" b="1" dirty="0"/>
              <a:t> / Node.js</a:t>
            </a:r>
            <a:r>
              <a:rPr lang="en-US" dirty="0"/>
              <a:t> – Backend services &amp; APIs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React / Angular</a:t>
            </a:r>
            <a:r>
              <a:rPr lang="en-US" dirty="0"/>
              <a:t> – Caregiver dashboard interface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Docker &amp; Kubernetes</a:t>
            </a:r>
            <a:r>
              <a:rPr lang="en-US" dirty="0"/>
              <a:t> – Deployment and scalability in the cloud</a:t>
            </a:r>
          </a:p>
        </p:txBody>
      </p:sp>
    </p:spTree>
    <p:extLst>
      <p:ext uri="{BB962C8B-B14F-4D97-AF65-F5344CB8AC3E}">
        <p14:creationId xmlns:p14="http://schemas.microsoft.com/office/powerpoint/2010/main" val="271274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xmlns="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Agents' interaction design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5928" y="775972"/>
            <a:ext cx="7269707" cy="584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Elderly Care Multi-Agent </a:t>
            </a:r>
            <a:r>
              <a:rPr lang="en-US" sz="125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System</a:t>
            </a:r>
            <a:endParaRPr lang="en-US" sz="125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Health Monitoring Agent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Inputs: Vital signs, health metrics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Outputs: Health alerts, status reports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└── Interactions: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    </a:t>
            </a: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Safety Agent: Shares health context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    └── → Reminder Agent: Triggers medication </a:t>
            </a:r>
            <a:r>
              <a:rPr lang="en-US" sz="125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alerts</a:t>
            </a:r>
            <a:endParaRPr lang="en-US" sz="125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Safety Monitoring Agent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Inputs: Movement data, location, activity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Outputs: Fall alerts, inactivity warnings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└── Interactions: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    </a:t>
            </a: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Health Agent: Activity context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    └── → Emergency Services: Critical </a:t>
            </a:r>
            <a:r>
              <a:rPr lang="en-US" sz="125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alerts</a:t>
            </a:r>
            <a:endParaRPr lang="en-US" sz="125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└── Reminder Agent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 </a:t>
            </a: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Inputs: Schedule, medications, appointments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 </a:t>
            </a: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Outputs: Voice reminders, notifications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 └── Interactions: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sz="125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Health Agent: Medication compliance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     └── → Caregiver: Schedule updates</a:t>
            </a:r>
            <a:endParaRPr lang="en-US" sz="125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70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xmlns="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Code structure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604760" y="871832"/>
            <a:ext cx="12387909" cy="707988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elderly_care_system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agents/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__init__.py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health_agent.py         # Health monitoring and alerts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safety_agent.py         # Fall detection and activity monitoring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└── reminder_agent.py       # Medication and appointment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reminders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database/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__init__.py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models.py              # Database models for Elder, Health, Activity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└──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elderly_care.db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     # SQLite database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file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__init__.py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dashboard.py           # Main dashboard interface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health_view.py         # Health monitoring view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activity_view.py       # Activity tracking view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└── reminder_view.py       # Reminders management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view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utils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__init__.py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notifications.py       # Alert and notification system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└── data_processor.py      # Data processing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utilities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static/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│   └── style.css         # Custom styling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└── images/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│       └── icons/            # UI icons and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images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requirements.txt           # Project dependencies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├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──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config.py                 # Configuration settings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└── app.py                    # Main application entry point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07318"/>
      </p:ext>
    </p:extLst>
  </p:cSld>
  <p:clrMapOvr>
    <a:masterClrMapping/>
  </p:clrMapOvr>
</p:sld>
</file>

<file path=ppt/theme/theme1.xml><?xml version="1.0" encoding="utf-8"?>
<a:theme xmlns:a="http://schemas.openxmlformats.org/drawingml/2006/main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50" b="0" i="0" u="none" strike="noStrike" kern="1200" cap="none" spc="0" normalizeH="0" baseline="0" noProof="0" dirty="0">
            <a:ln>
              <a:noFill/>
            </a:ln>
            <a:solidFill>
              <a:prstClr val="black">
                <a:alpha val="40000"/>
              </a:prstClr>
            </a:solidFill>
            <a:effectLst/>
            <a:uLnTx/>
            <a:uFillTx/>
            <a:latin typeface="Graphik" panose="020B0503030202060203" pitchFamily="34" charset="77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c_Exp_Presentation-Template_v5-2024" id="{632751DD-A84D-D849-B0B6-44CCDFA99F61}" vid="{69070162-6984-CD4F-9F36-7088033C2B3F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753</Words>
  <Application>Microsoft Office PowerPoint</Application>
  <PresentationFormat>Widescreen</PresentationFormat>
  <Paragraphs>126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Aptos</vt:lpstr>
      <vt:lpstr>Arial</vt:lpstr>
      <vt:lpstr>Calibri</vt:lpstr>
      <vt:lpstr>Google Sans</vt:lpstr>
      <vt:lpstr>Google Sans SemiBold</vt:lpstr>
      <vt:lpstr>Graphik</vt:lpstr>
      <vt:lpstr>Graphik Light</vt:lpstr>
      <vt:lpstr>Graphik Medium</vt:lpstr>
      <vt:lpstr>Graphik Semibold</vt:lpstr>
      <vt:lpstr>Latha</vt:lpstr>
      <vt:lpstr>Times New Roman</vt:lpstr>
      <vt:lpstr>Wingdings</vt:lpstr>
      <vt:lpstr>1_Canvas-Theme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Tolentino, Ma. Antonette</dc:creator>
  <cp:lastModifiedBy>Microsoft account</cp:lastModifiedBy>
  <cp:revision>11</cp:revision>
  <dcterms:created xsi:type="dcterms:W3CDTF">2025-02-26T01:18:59Z</dcterms:created>
  <dcterms:modified xsi:type="dcterms:W3CDTF">2025-04-11T11:03:33Z</dcterms:modified>
</cp:coreProperties>
</file>